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40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36" r:id="rId41"/>
    <p:sldId id="319" r:id="rId42"/>
    <p:sldId id="321" r:id="rId43"/>
    <p:sldId id="337" r:id="rId44"/>
    <p:sldId id="322" r:id="rId45"/>
    <p:sldId id="324" r:id="rId46"/>
    <p:sldId id="338" r:id="rId47"/>
    <p:sldId id="288" r:id="rId48"/>
    <p:sldId id="289" r:id="rId49"/>
    <p:sldId id="33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A3545C25-3BAE-478C-8302-AB89BF96A903}" v="7527" dt="2023-02-22T13:19:08.299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DF6658FF-AD51-4FC1-8433-2B2E4D157480}" v="494" dt="2023-02-21T21:57:32.47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3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Print/CapstoneCoursera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Print/CapstoneCoursera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Print/CapstoneCoursera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Print/CapstoneCoursera/blob/main/lab_jupyter_launch_site_location.ipynb&#8203;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Print/CapstoneCoursera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Print/CapstoneCoursera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yPrint/CapstoneCourser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/index.php?title=List_of_Falcon_9_and_Falcon_Heavy_launches&amp;oldid=1027686922" TargetMode="External"/><Relationship Id="rId4" Type="http://schemas.openxmlformats.org/officeDocument/2006/relationships/hyperlink" Target="https://api.spacexdata.com/v4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Print/CapstoneCoursera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Print/CapstoneCoursera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Jurriaan Engels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21-2-2023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We specified the feature 'Outcome' to a more readable column 'Class'. Where a successful landing in outcome resulted in a '1' in the new column, and unsuccessful corresponded to a '0'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  <a:hlinkClick r:id="rId3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objective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 We used Exploratory Data Analysis to see the relationship between the features Flight Number, Launch Site, Orbit, Class, Year and Payload Mass. </a:t>
            </a:r>
          </a:p>
          <a:p>
            <a:pPr marL="285750" indent="0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The charts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 Scatter plots: </a:t>
            </a:r>
          </a:p>
          <a:p>
            <a:pPr marL="742950" lvl="1" indent="0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Flight Number vs Payload Mass, </a:t>
            </a:r>
          </a:p>
          <a:p>
            <a:pPr marL="742950" lvl="1" indent="0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Flight Number vs Launch Site, </a:t>
            </a:r>
          </a:p>
          <a:p>
            <a:pPr marL="742950" lvl="1" indent="0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vs Launch Site, </a:t>
            </a:r>
          </a:p>
          <a:p>
            <a:pPr marL="742950" lvl="1" indent="0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 vs Flight Number, </a:t>
            </a:r>
          </a:p>
          <a:p>
            <a:pPr marL="742950" lvl="1" indent="0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vs Orbit Type, </a:t>
            </a:r>
          </a:p>
          <a:p>
            <a:pPr marL="742950" lvl="1" indent="0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 vs Payload Mass</a:t>
            </a:r>
          </a:p>
          <a:p>
            <a:pPr marL="285750" indent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 Bar chart:</a:t>
            </a:r>
          </a:p>
          <a:p>
            <a:pPr marL="742950" lvl="1" indent="0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Mean vs Orbit</a:t>
            </a:r>
          </a:p>
          <a:p>
            <a:pPr marL="285750" indent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 Line chart:</a:t>
            </a:r>
          </a:p>
          <a:p>
            <a:pPr marL="742950" lvl="1" indent="0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Success percentage vs Year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  <a:hlinkClick r:id="rId3"/>
              </a:rPr>
              <a:t>GitHub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objective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Exploratory Data Analysis in SQL to better understand the data.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queries performed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the names of the unique launch sites.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5 records where launch sites begin with the string 'CCA'.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the total payload mass carried by boosters launched by NASA (CRS).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names of the boosters which have success in drone ship and have payload mass greater than 4000 but less than 6000.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total number of successful and failure mission outcomes.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names of the booster versions which have carried the maximum payload mass.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records for the months in 2015.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Ranking the count of successful landing outcomes between the date 2010-06-04 and 2017-03-20 in descending order.</a:t>
            </a:r>
          </a:p>
          <a:p>
            <a:pPr marL="0" indent="0">
              <a:buNone/>
            </a:pPr>
            <a:r>
              <a:rPr lang="en-US" sz="2000" dirty="0">
                <a:cs typeface="Calibri"/>
                <a:hlinkClick r:id="rId3"/>
              </a:rPr>
              <a:t>GitHub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objective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launch success rate may depend on many factors such as payload mass, orbit type, and so on. It may also depend on the location and proximities of a launch site, i.e., the initial position of rocket trajectories. Finding an optimal location for building a launch site certainly involves many factors and hopefully we could discover some of the factors by analyzing the existing launch site locations.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action I took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Folium to visualize the locations of the launches on an interactive map. Furthermore, I added markers and circles to indicate the sites. Additionally, I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in Folium to highlight successful outcomes with green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red. Additionally, I calculated the distances to the nearest coast, highway, railroad and city and visualized this using lines in Folium.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cs typeface="Calibri"/>
                <a:hlinkClick r:id="rId3"/>
              </a:rPr>
              <a:t>GitHub</a:t>
            </a:r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the library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Dash, I generated an interactive dashboard which includes a dropdown list, slider,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scatterplot.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highlights the success percentage of all, or each individual launch site. The scatterplot highlights the relation between the successes, the payload mass and booster version.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78138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Sklearn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library I made logistic regression, SVM, decision tree and KNN classifiers to predict whether or not a SpaceX rocket succeeds in landing. See flowchart.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7286D80-7994-46CB-57B2-A9BB9D9417B8}"/>
              </a:ext>
            </a:extLst>
          </p:cNvPr>
          <p:cNvSpPr txBox="1">
            <a:spLocks/>
          </p:cNvSpPr>
          <p:nvPr/>
        </p:nvSpPr>
        <p:spPr>
          <a:xfrm>
            <a:off x="5910262" y="1814699"/>
            <a:ext cx="5729941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CE20DFD-288E-FEBF-4BD7-2C4EA281F04A}"/>
              </a:ext>
            </a:extLst>
          </p:cNvPr>
          <p:cNvSpPr/>
          <p:nvPr/>
        </p:nvSpPr>
        <p:spPr>
          <a:xfrm>
            <a:off x="6097835" y="2089611"/>
            <a:ext cx="1107056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193CCE8-87C0-F68C-1353-73585B9DAD72}"/>
              </a:ext>
            </a:extLst>
          </p:cNvPr>
          <p:cNvSpPr txBox="1"/>
          <p:nvPr/>
        </p:nvSpPr>
        <p:spPr>
          <a:xfrm>
            <a:off x="6025064" y="2046929"/>
            <a:ext cx="122613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Obtaining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independent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and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dependent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features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B2EE5A1-BCA8-01C1-8E76-2F75AE3114CB}"/>
              </a:ext>
            </a:extLst>
          </p:cNvPr>
          <p:cNvSpPr/>
          <p:nvPr/>
        </p:nvSpPr>
        <p:spPr>
          <a:xfrm>
            <a:off x="6127202" y="3503793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C6A317C7-CD32-D288-8C63-A0B6FC5C6100}"/>
              </a:ext>
            </a:extLst>
          </p:cNvPr>
          <p:cNvSpPr/>
          <p:nvPr/>
        </p:nvSpPr>
        <p:spPr>
          <a:xfrm>
            <a:off x="8988701" y="3501264"/>
            <a:ext cx="1092679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16BB51E-A9D7-CB57-C7F1-5B45E59B2BB6}"/>
              </a:ext>
            </a:extLst>
          </p:cNvPr>
          <p:cNvSpPr txBox="1"/>
          <p:nvPr/>
        </p:nvSpPr>
        <p:spPr>
          <a:xfrm>
            <a:off x="6029715" y="3449145"/>
            <a:ext cx="120372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cs typeface="Calibri"/>
              </a:rPr>
              <a:t>Using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StandardScaler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to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transform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data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30B88B53-D9D7-BFFB-9494-D257EB50D833}"/>
              </a:ext>
            </a:extLst>
          </p:cNvPr>
          <p:cNvSpPr/>
          <p:nvPr/>
        </p:nvSpPr>
        <p:spPr>
          <a:xfrm>
            <a:off x="6112825" y="4869641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A46AA70-BDEC-3238-E444-0C369FFCBAB8}"/>
              </a:ext>
            </a:extLst>
          </p:cNvPr>
          <p:cNvSpPr/>
          <p:nvPr/>
        </p:nvSpPr>
        <p:spPr>
          <a:xfrm>
            <a:off x="7579315" y="4869641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19B72238-768C-7E42-F4BA-F6CA6A6EAD43}"/>
              </a:ext>
            </a:extLst>
          </p:cNvPr>
          <p:cNvSpPr txBox="1"/>
          <p:nvPr/>
        </p:nvSpPr>
        <p:spPr>
          <a:xfrm>
            <a:off x="6029713" y="5010355"/>
            <a:ext cx="12037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Splitting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data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into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training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and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test set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63096BC9-5351-C6C6-92FA-E016EC412314}"/>
              </a:ext>
            </a:extLst>
          </p:cNvPr>
          <p:cNvSpPr txBox="1"/>
          <p:nvPr/>
        </p:nvSpPr>
        <p:spPr>
          <a:xfrm>
            <a:off x="7515443" y="5010354"/>
            <a:ext cx="12037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cs typeface="Calibri"/>
              </a:rPr>
              <a:t>Fitting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the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classification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models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B17498F-2DAA-1D5F-1542-27625747DB3A}"/>
              </a:ext>
            </a:extLst>
          </p:cNvPr>
          <p:cNvSpPr/>
          <p:nvPr/>
        </p:nvSpPr>
        <p:spPr>
          <a:xfrm>
            <a:off x="7579314" y="3518168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2B60EBA-7D67-DC8B-9366-19C1CDDADD3F}"/>
              </a:ext>
            </a:extLst>
          </p:cNvPr>
          <p:cNvSpPr txBox="1"/>
          <p:nvPr/>
        </p:nvSpPr>
        <p:spPr>
          <a:xfrm>
            <a:off x="7515443" y="3670088"/>
            <a:ext cx="12037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cs typeface="Calibri"/>
              </a:rPr>
              <a:t>Using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GridSearch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on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the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models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and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data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1D4F3CD9-59A7-9090-4CCE-8ED3E51393F2}"/>
              </a:ext>
            </a:extLst>
          </p:cNvPr>
          <p:cNvSpPr txBox="1"/>
          <p:nvPr/>
        </p:nvSpPr>
        <p:spPr>
          <a:xfrm>
            <a:off x="8882560" y="3614058"/>
            <a:ext cx="131578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Determine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accuracy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and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confusion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matrix</a:t>
            </a:r>
          </a:p>
        </p:txBody>
      </p:sp>
      <p:sp>
        <p:nvSpPr>
          <p:cNvPr id="32" name="Pijl: omlaag 31">
            <a:extLst>
              <a:ext uri="{FF2B5EF4-FFF2-40B4-BE49-F238E27FC236}">
                <a16:creationId xmlns:a16="http://schemas.microsoft.com/office/drawing/2014/main" id="{BA23289F-7457-2951-6E68-3FCDA57AE8B6}"/>
              </a:ext>
            </a:extLst>
          </p:cNvPr>
          <p:cNvSpPr/>
          <p:nvPr/>
        </p:nvSpPr>
        <p:spPr>
          <a:xfrm>
            <a:off x="6412566" y="3202080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: omlaag 33">
            <a:extLst>
              <a:ext uri="{FF2B5EF4-FFF2-40B4-BE49-F238E27FC236}">
                <a16:creationId xmlns:a16="http://schemas.microsoft.com/office/drawing/2014/main" id="{6554FEF6-6CA2-AADA-6E85-CD2ABB0F74F3}"/>
              </a:ext>
            </a:extLst>
          </p:cNvPr>
          <p:cNvSpPr/>
          <p:nvPr/>
        </p:nvSpPr>
        <p:spPr>
          <a:xfrm>
            <a:off x="6378948" y="4591609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: omlaag 35">
            <a:extLst>
              <a:ext uri="{FF2B5EF4-FFF2-40B4-BE49-F238E27FC236}">
                <a16:creationId xmlns:a16="http://schemas.microsoft.com/office/drawing/2014/main" id="{13DE5973-1A51-59FD-FDF9-0D21BD75D819}"/>
              </a:ext>
            </a:extLst>
          </p:cNvPr>
          <p:cNvSpPr/>
          <p:nvPr/>
        </p:nvSpPr>
        <p:spPr>
          <a:xfrm rot="-5400000">
            <a:off x="7096124" y="5219138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ijl: omlaag 37">
            <a:extLst>
              <a:ext uri="{FF2B5EF4-FFF2-40B4-BE49-F238E27FC236}">
                <a16:creationId xmlns:a16="http://schemas.microsoft.com/office/drawing/2014/main" id="{DD463A35-90BA-BA20-080F-9C0630919A8B}"/>
              </a:ext>
            </a:extLst>
          </p:cNvPr>
          <p:cNvSpPr/>
          <p:nvPr/>
        </p:nvSpPr>
        <p:spPr>
          <a:xfrm rot="10800000">
            <a:off x="7813301" y="4591609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ijl: omlaag 39">
            <a:extLst>
              <a:ext uri="{FF2B5EF4-FFF2-40B4-BE49-F238E27FC236}">
                <a16:creationId xmlns:a16="http://schemas.microsoft.com/office/drawing/2014/main" id="{ED114EF5-BBCC-8D7B-4170-7758DB5394F6}"/>
              </a:ext>
            </a:extLst>
          </p:cNvPr>
          <p:cNvSpPr/>
          <p:nvPr/>
        </p:nvSpPr>
        <p:spPr>
          <a:xfrm rot="-5400000">
            <a:off x="8564094" y="3930461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3A44E353-4A3E-34F0-25A6-35AD57017F3C}"/>
              </a:ext>
            </a:extLst>
          </p:cNvPr>
          <p:cNvSpPr/>
          <p:nvPr/>
        </p:nvSpPr>
        <p:spPr>
          <a:xfrm>
            <a:off x="10445465" y="3512469"/>
            <a:ext cx="1092679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F9428653-6E3B-CB13-6EE5-B2903EAF9407}"/>
              </a:ext>
            </a:extLst>
          </p:cNvPr>
          <p:cNvSpPr txBox="1"/>
          <p:nvPr/>
        </p:nvSpPr>
        <p:spPr>
          <a:xfrm>
            <a:off x="10339324" y="3625263"/>
            <a:ext cx="131578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Plotting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the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barchart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of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the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accuracies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of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the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models</a:t>
            </a:r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46" name="Pijl: omlaag 45">
            <a:extLst>
              <a:ext uri="{FF2B5EF4-FFF2-40B4-BE49-F238E27FC236}">
                <a16:creationId xmlns:a16="http://schemas.microsoft.com/office/drawing/2014/main" id="{ECDB6700-94F3-6DF7-958E-2068F0F9D136}"/>
              </a:ext>
            </a:extLst>
          </p:cNvPr>
          <p:cNvSpPr/>
          <p:nvPr/>
        </p:nvSpPr>
        <p:spPr>
          <a:xfrm rot="-5400000">
            <a:off x="10020858" y="3941666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are displayed in the following slides in the order of: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0355" y="4500282"/>
            <a:ext cx="1037562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Blue indicates an unsuccessful launch, orange indicates a successful launch. 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 in the beginning a lot of unsuccessful launches happened. But this certainly improved over time. What is more, the most launches are currently done by CCAFS SLC 40. 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3B32DF56-4B0B-782F-36BA-A1561FB9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2" y="1669656"/>
            <a:ext cx="11898407" cy="23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4335" y="4322139"/>
            <a:ext cx="10991943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Blue indicates an unsuccessful launch, orange indicates a successful launch.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Clearly, unsuccessful launches happen more often when the pay load is not high. </a:t>
            </a:r>
            <a:endParaRPr lang="en-CA" sz="22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C3672916-25A7-8366-BEF9-8188CFE0F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3" y="1528239"/>
            <a:ext cx="11562229" cy="23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orbits ES-L1, GEO, HEO, SSO all have success rate of 100%.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orbit GTO has the lowest success rate.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D66CECA4-9B34-8A9F-EC21-9FF5404B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754" y="1711292"/>
            <a:ext cx="5992905" cy="388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714344"/>
            <a:ext cx="1051009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Blue indicates an unsuccessful launch, orange indicates a successful launch.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We can see that the has been a change in the selection of orbits. We also see that the success rate is higher for recent flight numbers – thus this new selection of orbits has definitely influenced the success rate positively.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39C52331-D8FE-35B9-8B3E-85F0933D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6" y="1643461"/>
            <a:ext cx="11293289" cy="22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6393" y="4253753"/>
            <a:ext cx="10465267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Blue indicates an unsuccessful launch, orange indicates a successful launch.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With heavy payloads the successful landing or positive landing rate are more for Polar, LEO and ISS.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However for GTO we cannot distinguish this well as both positive landing rate and negative landing(unsuccessful mission) are both there here.</a:t>
            </a:r>
            <a:endParaRPr lang="en-CA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9F737875-9DA8-7E40-5604-403DA62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1" y="1503439"/>
            <a:ext cx="10990729" cy="22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You can observe that the success rate since 2013 kept increasing till 2020 with a slight decrease in 2018.</a:t>
            </a:r>
            <a:endParaRPr lang="nl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C7858DF9-B808-64D4-ED00-1C744233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959" y="1661832"/>
            <a:ext cx="5757581" cy="42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A2FA89BE-2964-227E-B724-09F9EE42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36" y="1383515"/>
            <a:ext cx="5253317" cy="3172089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BB6A89-E604-2AB2-D5E1-BCE9875D9BD6}"/>
              </a:ext>
            </a:extLst>
          </p:cNvPr>
          <p:cNvSpPr txBox="1">
            <a:spLocks/>
          </p:cNvSpPr>
          <p:nvPr/>
        </p:nvSpPr>
        <p:spPr>
          <a:xfrm>
            <a:off x="994128" y="4627095"/>
            <a:ext cx="1039553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2200" dirty="0">
                <a:ea typeface="+mn-lt"/>
                <a:cs typeface="+mn-lt"/>
              </a:rPr>
              <a:t>The query returns </a:t>
            </a:r>
            <a:r>
              <a:rPr lang="nl-NL" sz="2200" dirty="0" err="1">
                <a:ea typeface="+mn-lt"/>
                <a:cs typeface="+mn-lt"/>
              </a:rPr>
              <a:t>unique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launch</a:t>
            </a:r>
            <a:r>
              <a:rPr lang="nl-NL" sz="2200" dirty="0">
                <a:ea typeface="+mn-lt"/>
                <a:cs typeface="+mn-lt"/>
              </a:rPr>
              <a:t> site </a:t>
            </a:r>
            <a:r>
              <a:rPr lang="nl-NL" sz="2200" dirty="0" err="1">
                <a:ea typeface="+mn-lt"/>
                <a:cs typeface="+mn-lt"/>
              </a:rPr>
              <a:t>names</a:t>
            </a:r>
            <a:r>
              <a:rPr lang="nl-NL" sz="2200" dirty="0">
                <a:ea typeface="+mn-lt"/>
                <a:cs typeface="+mn-lt"/>
              </a:rPr>
              <a:t>. </a:t>
            </a:r>
            <a:endParaRPr lang="en-US" sz="22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2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2200" dirty="0">
                <a:ea typeface="+mn-lt"/>
                <a:cs typeface="+mn-lt"/>
              </a:rPr>
              <a:t>We </a:t>
            </a:r>
            <a:r>
              <a:rPr lang="nl-NL" sz="2200" dirty="0" err="1">
                <a:ea typeface="+mn-lt"/>
                <a:cs typeface="+mn-lt"/>
              </a:rPr>
              <a:t>find</a:t>
            </a:r>
            <a:r>
              <a:rPr lang="nl-NL" sz="2200" dirty="0">
                <a:ea typeface="+mn-lt"/>
                <a:cs typeface="+mn-lt"/>
              </a:rPr>
              <a:t> 4 different </a:t>
            </a:r>
            <a:r>
              <a:rPr lang="nl-NL" sz="2200" dirty="0" err="1">
                <a:ea typeface="+mn-lt"/>
                <a:cs typeface="+mn-lt"/>
              </a:rPr>
              <a:t>launch</a:t>
            </a:r>
            <a:r>
              <a:rPr lang="nl-NL" sz="2200" dirty="0">
                <a:ea typeface="+mn-lt"/>
                <a:cs typeface="+mn-lt"/>
              </a:rPr>
              <a:t> sites, </a:t>
            </a:r>
            <a:r>
              <a:rPr lang="nl-NL" sz="2200" dirty="0" err="1">
                <a:ea typeface="+mn-lt"/>
                <a:cs typeface="+mn-lt"/>
              </a:rPr>
              <a:t>however</a:t>
            </a:r>
            <a:r>
              <a:rPr lang="nl-NL" sz="2200" dirty="0">
                <a:ea typeface="+mn-lt"/>
                <a:cs typeface="+mn-lt"/>
              </a:rPr>
              <a:t> we </a:t>
            </a:r>
            <a:r>
              <a:rPr lang="nl-NL" sz="2200" dirty="0" err="1">
                <a:ea typeface="+mn-lt"/>
                <a:cs typeface="+mn-lt"/>
              </a:rPr>
              <a:t>will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see</a:t>
            </a:r>
            <a:r>
              <a:rPr lang="nl-NL" sz="2200" dirty="0">
                <a:ea typeface="+mn-lt"/>
                <a:cs typeface="+mn-lt"/>
              </a:rPr>
              <a:t> later </a:t>
            </a:r>
            <a:r>
              <a:rPr lang="nl-NL" sz="2200" dirty="0" err="1">
                <a:ea typeface="+mn-lt"/>
                <a:cs typeface="+mn-lt"/>
              </a:rPr>
              <a:t>that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launch</a:t>
            </a:r>
            <a:r>
              <a:rPr lang="nl-NL" sz="2200" dirty="0">
                <a:ea typeface="+mn-lt"/>
                <a:cs typeface="+mn-lt"/>
              </a:rPr>
              <a:t> sites CCAFS LC-40 </a:t>
            </a:r>
            <a:r>
              <a:rPr lang="nl-NL" sz="2200" dirty="0" err="1">
                <a:ea typeface="+mn-lt"/>
                <a:cs typeface="+mn-lt"/>
              </a:rPr>
              <a:t>and</a:t>
            </a:r>
            <a:r>
              <a:rPr lang="nl-NL" sz="2200" dirty="0">
                <a:ea typeface="+mn-lt"/>
                <a:cs typeface="+mn-lt"/>
              </a:rPr>
              <a:t> CCAFS SLC-40 are </a:t>
            </a:r>
            <a:r>
              <a:rPr lang="nl-NL" sz="2200" dirty="0" err="1">
                <a:ea typeface="+mn-lt"/>
                <a:cs typeface="+mn-lt"/>
              </a:rPr>
              <a:t>very</a:t>
            </a:r>
            <a:r>
              <a:rPr lang="nl-NL" sz="2200" dirty="0">
                <a:ea typeface="+mn-lt"/>
                <a:cs typeface="+mn-lt"/>
              </a:rPr>
              <a:t> close </a:t>
            </a:r>
            <a:r>
              <a:rPr lang="nl-NL" sz="2200" dirty="0" err="1">
                <a:ea typeface="+mn-lt"/>
                <a:cs typeface="+mn-lt"/>
              </a:rPr>
              <a:t>to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each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other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geographically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and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also</a:t>
            </a:r>
            <a:r>
              <a:rPr lang="nl-NL" sz="2200" dirty="0">
                <a:ea typeface="+mn-lt"/>
                <a:cs typeface="+mn-lt"/>
              </a:rPr>
              <a:t> have </a:t>
            </a:r>
            <a:r>
              <a:rPr lang="nl-NL" sz="2200" dirty="0" err="1">
                <a:ea typeface="+mn-lt"/>
                <a:cs typeface="+mn-lt"/>
              </a:rPr>
              <a:t>almost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identical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names</a:t>
            </a:r>
            <a:r>
              <a:rPr lang="nl-NL" sz="2200" dirty="0">
                <a:ea typeface="+mn-lt"/>
                <a:cs typeface="+mn-lt"/>
              </a:rPr>
              <a:t>. For </a:t>
            </a:r>
            <a:r>
              <a:rPr lang="nl-NL" sz="2200" dirty="0" err="1">
                <a:ea typeface="+mn-lt"/>
                <a:cs typeface="+mn-lt"/>
              </a:rPr>
              <a:t>the</a:t>
            </a:r>
            <a:r>
              <a:rPr lang="nl-NL" sz="2200" dirty="0">
                <a:ea typeface="+mn-lt"/>
                <a:cs typeface="+mn-lt"/>
              </a:rPr>
              <a:t> time </a:t>
            </a:r>
            <a:r>
              <a:rPr lang="nl-NL" sz="2200" dirty="0" err="1">
                <a:ea typeface="+mn-lt"/>
                <a:cs typeface="+mn-lt"/>
              </a:rPr>
              <a:t>being</a:t>
            </a:r>
            <a:r>
              <a:rPr lang="nl-NL" sz="2200" dirty="0">
                <a:ea typeface="+mn-lt"/>
                <a:cs typeface="+mn-lt"/>
              </a:rPr>
              <a:t>, we let </a:t>
            </a:r>
            <a:r>
              <a:rPr lang="nl-NL" sz="2200" dirty="0" err="1">
                <a:ea typeface="+mn-lt"/>
                <a:cs typeface="+mn-lt"/>
              </a:rPr>
              <a:t>them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be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distinct</a:t>
            </a:r>
            <a:r>
              <a:rPr lang="nl-NL" sz="2200" dirty="0">
                <a:ea typeface="+mn-lt"/>
                <a:cs typeface="+mn-lt"/>
              </a:rPr>
              <a:t> </a:t>
            </a:r>
            <a:r>
              <a:rPr lang="nl-NL" sz="2200" dirty="0" err="1">
                <a:ea typeface="+mn-lt"/>
                <a:cs typeface="+mn-lt"/>
              </a:rPr>
              <a:t>launch</a:t>
            </a:r>
            <a:r>
              <a:rPr lang="nl-NL" sz="2200" dirty="0">
                <a:ea typeface="+mn-lt"/>
                <a:cs typeface="+mn-lt"/>
              </a:rPr>
              <a:t> sites.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2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83F5AEB6-4050-52D9-62FE-EC888BD67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6" y="1451240"/>
            <a:ext cx="10979523" cy="396672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B5FD00-E91B-2BD7-6324-7AD7E58D778F}"/>
              </a:ext>
            </a:extLst>
          </p:cNvPr>
          <p:cNvSpPr txBox="1">
            <a:spLocks/>
          </p:cNvSpPr>
          <p:nvPr/>
        </p:nvSpPr>
        <p:spPr>
          <a:xfrm>
            <a:off x="1296686" y="58261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returns first 5 records where launch site name begins with 'CCA'.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97539" y="46831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results total sum of payload mass for all records where the customer is 'NASA (CRS)'. </a:t>
            </a:r>
            <a:endParaRPr lang="nl-NL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066D321E-84F9-C7D3-91A9-252C1A192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24" y="1586362"/>
            <a:ext cx="10688170" cy="24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4275" y="4873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results in the average payload mass where booster version is 'F9 v1.1'.</a:t>
            </a:r>
            <a:endParaRPr lang="nl-NL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311C64E2-C4DD-58D1-8314-31FD227A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1" y="1511690"/>
            <a:ext cx="11091581" cy="25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62216" y="4481419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results the first record where landing outcome is a success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288DBAC4-BFA4-0F30-79F9-5729D3D8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1" y="1536952"/>
            <a:ext cx="11438964" cy="20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1862" y="561321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results in the successful drone ship landing with payload mass between 4k and 6.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811B9EB7-73B0-7010-7C84-EAFDA72F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6" y="1516949"/>
            <a:ext cx="11282081" cy="35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84450" y="1635425"/>
            <a:ext cx="10631473" cy="433232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from SpaceX API and Wikipedia page.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 and cleaning, including new Column "Class" an indicator for successful landings.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 using SQL and visualizations.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Generated interactive maps using Folium.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Generated interactive website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Dash.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Trained various classification models to predict successful landings given the cleaned feature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machine learning classification models all produced identical results, with an accuracy of 83,33% on the test set. All models attained 3 False positives and 0 False negatives. To make the models more distinct, and to gain a higher accuracy, training with more data is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adviced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62216" y="5131360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results in the total number of successful and failure mission outcomes.</a:t>
            </a:r>
            <a:endParaRPr lang="nl-N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E2A967BE-DE64-BBE8-C7A5-C90027E65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24" y="1544629"/>
            <a:ext cx="6609229" cy="28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7951" y="541150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results in the boosters with maximum payload mass. </a:t>
            </a:r>
            <a:endParaRPr lang="nl-NL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257A0455-7210-4125-F69F-3F17EBD8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48" y="1381103"/>
            <a:ext cx="7841876" cy="378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641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results in the launch records of 2015 where the landing outcome was 'Failure (drone ship)'.</a:t>
            </a:r>
            <a:endParaRPr lang="nl-NL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35D644EE-1BB4-4B1E-E30C-E9DDA3FA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2" y="1402820"/>
            <a:ext cx="11584641" cy="27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7951" y="5333066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results in a rank of the landing outcomes between 2010-06-04 and 2017-03-20. </a:t>
            </a:r>
            <a:endParaRPr lang="nl-NL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57B4FA7A-524B-2307-F09B-D44D68DF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71" y="1369172"/>
            <a:ext cx="9063317" cy="362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462" y="1825625"/>
            <a:ext cx="317513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we zoom in, we can see that there are four distinct launch sites from where a Falcon9 rocket has been launched.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4" name="Afbeelding 5" descr="Afbeelding met kaart&#10;&#10;Automatisch gegenereerde beschrijving">
            <a:extLst>
              <a:ext uri="{FF2B5EF4-FFF2-40B4-BE49-F238E27FC236}">
                <a16:creationId xmlns:a16="http://schemas.microsoft.com/office/drawing/2014/main" id="{3A0D6B96-9B2C-A48A-D52A-0E85D062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" y="1425898"/>
            <a:ext cx="6696973" cy="48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63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At each launch site we can also highlight whether or this rocket has made a successful landing or not. On the left we see that there are 10 launches clustered together at the site VAFB SLC –4E. 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 or failures on a map</a:t>
            </a:r>
          </a:p>
        </p:txBody>
      </p:sp>
      <p:pic>
        <p:nvPicPr>
          <p:cNvPr id="4" name="Afbeelding 5" descr="Afbeelding met kaart&#10;&#10;Automatisch gegenereerde beschrijving">
            <a:extLst>
              <a:ext uri="{FF2B5EF4-FFF2-40B4-BE49-F238E27FC236}">
                <a16:creationId xmlns:a16="http://schemas.microsoft.com/office/drawing/2014/main" id="{59140FA9-F4FB-90F9-26C8-F9E5C5EC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584081"/>
            <a:ext cx="8752935" cy="39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632" y="563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left to right: </a:t>
            </a:r>
            <a:r>
              <a:rPr lang="en-US" sz="2200" dirty="0">
                <a:ea typeface="+mn-lt"/>
                <a:cs typeface="+mn-lt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,</a:t>
            </a:r>
            <a:r>
              <a:rPr lang="en-US" sz="2200" dirty="0">
                <a:ea typeface="+mn-lt"/>
                <a:cs typeface="+mn-lt"/>
              </a:rPr>
              <a:t>CCAFS 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,</a:t>
            </a:r>
            <a:r>
              <a:rPr lang="en-US" sz="2200" dirty="0">
                <a:ea typeface="+mn-lt"/>
                <a:cs typeface="+mn-lt"/>
              </a:rPr>
              <a:t>CCAFS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</a:t>
            </a:r>
            <a:r>
              <a:rPr lang="en-US" sz="2200" dirty="0">
                <a:ea typeface="+mn-lt"/>
                <a:cs typeface="+mn-lt"/>
              </a:rPr>
              <a:t>VAFB SLC-4E. Green highlights a success, red highlights a failure.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 or failures on a map</a:t>
            </a:r>
          </a:p>
        </p:txBody>
      </p:sp>
      <p:pic>
        <p:nvPicPr>
          <p:cNvPr id="2" name="Afbeelding 5">
            <a:extLst>
              <a:ext uri="{FF2B5EF4-FFF2-40B4-BE49-F238E27FC236}">
                <a16:creationId xmlns:a16="http://schemas.microsoft.com/office/drawing/2014/main" id="{471AC405-6B69-7B7B-A9FF-C350F2F5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5" y="1876813"/>
            <a:ext cx="2743200" cy="3104374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DE90425E-6386-BD35-8EC7-6314DB53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588" y="2073420"/>
            <a:ext cx="2513163" cy="2883688"/>
          </a:xfrm>
          <a:prstGeom prst="rect">
            <a:avLst/>
          </a:prstGeom>
        </p:spPr>
      </p:pic>
      <p:pic>
        <p:nvPicPr>
          <p:cNvPr id="7" name="Afbeelding 8" descr="Afbeelding met tekst, lucht&#10;&#10;Automatisch gegenereerde beschrijving">
            <a:extLst>
              <a:ext uri="{FF2B5EF4-FFF2-40B4-BE49-F238E27FC236}">
                <a16:creationId xmlns:a16="http://schemas.microsoft.com/office/drawing/2014/main" id="{DA3E2617-EC90-1264-E80D-07930A93F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67" y="2184772"/>
            <a:ext cx="2513163" cy="2776003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D68ACD1E-6E81-DCC1-20EC-5309B1054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619" y="2189582"/>
            <a:ext cx="3033442" cy="2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70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63179" y="1590046"/>
            <a:ext cx="3076923" cy="43004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 closest coastline is 0.86 KM, closest highway is 0.58 KM, closest railway is 1.28 KM, and closest city is 51,43 KM.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 map to indicate the closest coastline, railroad, road and city (Melbourne)</a:t>
            </a:r>
          </a:p>
        </p:txBody>
      </p:sp>
      <p:pic>
        <p:nvPicPr>
          <p:cNvPr id="2" name="Afbeelding 3">
            <a:extLst>
              <a:ext uri="{FF2B5EF4-FFF2-40B4-BE49-F238E27FC236}">
                <a16:creationId xmlns:a16="http://schemas.microsoft.com/office/drawing/2014/main" id="{AAAEE4F3-C625-39CA-4878-A02D9D96E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8" y="1453412"/>
            <a:ext cx="8508520" cy="50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56773" y="1543743"/>
            <a:ext cx="9787140" cy="45582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Goal of the project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goal of this project is to predict whether or not a SpaceX rocket will land successfully. </a:t>
            </a:r>
            <a:endParaRPr lang="nl-NL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advertises Falcon 9 rocket launches on its website, with a cost of 62 million dollars; other providers cost upward of 165 million dollars each, much of the savings is because SpaceX can reuse the first stage. </a:t>
            </a:r>
            <a:endParaRPr lang="nl-NL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an investment perspective, if we can predict whether the first stage will land, we can determine the cost of a launch. We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can use this information to bid against SpaceX should a rocket fail to land (based on our predictions).</a:t>
            </a:r>
            <a:endParaRPr lang="nl-NL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we want to find answer to:</a:t>
            </a:r>
          </a:p>
          <a:p>
            <a:pPr marL="342900" indent="-342900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 do we predict whether a rocket lands successfully? 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342900" indent="-342900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Which features determine if a rocket will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successfully? 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342900" indent="-342900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are the optimal conditions to achieve a successful landing?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7159" y="5779399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KSC LC-39A has the site with the most success launches</a:t>
            </a:r>
            <a:endParaRPr lang="nl-NL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of success percentage of all launch sites</a:t>
            </a:r>
          </a:p>
        </p:txBody>
      </p:sp>
      <p:pic>
        <p:nvPicPr>
          <p:cNvPr id="2" name="Afbeelding 3">
            <a:extLst>
              <a:ext uri="{FF2B5EF4-FFF2-40B4-BE49-F238E27FC236}">
                <a16:creationId xmlns:a16="http://schemas.microsoft.com/office/drawing/2014/main" id="{B8965291-019A-24AB-3ADF-418905F3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5" y="1719507"/>
            <a:ext cx="10866407" cy="36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72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launches for site KSC LC-39A</a:t>
            </a:r>
          </a:p>
        </p:txBody>
      </p:sp>
      <p:pic>
        <p:nvPicPr>
          <p:cNvPr id="2" name="Afbeelding 3">
            <a:extLst>
              <a:ext uri="{FF2B5EF4-FFF2-40B4-BE49-F238E27FC236}">
                <a16:creationId xmlns:a16="http://schemas.microsoft.com/office/drawing/2014/main" id="{A3EBE989-F11F-0716-A509-325E12FD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1531280"/>
            <a:ext cx="9744973" cy="311970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6262950-7B34-103D-897D-1CE69E9C2BE5}"/>
              </a:ext>
            </a:extLst>
          </p:cNvPr>
          <p:cNvSpPr txBox="1">
            <a:spLocks/>
          </p:cNvSpPr>
          <p:nvPr/>
        </p:nvSpPr>
        <p:spPr>
          <a:xfrm>
            <a:off x="777159" y="5779399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launches from KSC LC-39A, 76.9% were successful. </a:t>
            </a:r>
            <a:endParaRPr lang="nl-NL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Scatterplot of Payload vs Success/Fail where Payload is max 7000 kg</a:t>
            </a:r>
          </a:p>
        </p:txBody>
      </p:sp>
      <p:pic>
        <p:nvPicPr>
          <p:cNvPr id="2" name="Afbeelding 3" descr="Afbeelding met tekst, lucht, schermafbeelding, kleurrijk&#10;&#10;Automatisch gegenereerde beschrijving">
            <a:extLst>
              <a:ext uri="{FF2B5EF4-FFF2-40B4-BE49-F238E27FC236}">
                <a16:creationId xmlns:a16="http://schemas.microsoft.com/office/drawing/2014/main" id="{532660D0-4319-B5E3-F9A3-49C8A412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5" y="1651620"/>
            <a:ext cx="10866407" cy="371291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151E814-8826-B0D5-F25C-D0DC1DB20676}"/>
              </a:ext>
            </a:extLst>
          </p:cNvPr>
          <p:cNvSpPr txBox="1">
            <a:spLocks/>
          </p:cNvSpPr>
          <p:nvPr/>
        </p:nvSpPr>
        <p:spPr>
          <a:xfrm>
            <a:off x="777159" y="5779399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booster version FT has the most successes. Whereas v1.1 has the most failures. Note that we took the slider to max 7k, and min 0. </a:t>
            </a:r>
            <a:endParaRPr lang="nl-NL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Scatterplot of Payload vs Success/Fail where Payload is min 7000 kg</a:t>
            </a:r>
          </a:p>
        </p:txBody>
      </p:sp>
      <p:pic>
        <p:nvPicPr>
          <p:cNvPr id="2" name="Afbeelding 3" descr="Afbeelding met tekst, lucht, schermafbeelding, kleurrijk&#10;&#10;Automatisch gegenereerde beschrijving">
            <a:extLst>
              <a:ext uri="{FF2B5EF4-FFF2-40B4-BE49-F238E27FC236}">
                <a16:creationId xmlns:a16="http://schemas.microsoft.com/office/drawing/2014/main" id="{532660D0-4319-B5E3-F9A3-49C8A412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5" y="1651620"/>
            <a:ext cx="10866407" cy="3712912"/>
          </a:xfrm>
          <a:prstGeom prst="rect">
            <a:avLst/>
          </a:prstGeom>
        </p:spPr>
      </p:pic>
      <p:pic>
        <p:nvPicPr>
          <p:cNvPr id="4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284BB02F-A6F3-EA62-3F94-E18289CE4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27" y="1644441"/>
            <a:ext cx="10708256" cy="37704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2DC671C-0690-4DFD-4613-02176D095F35}"/>
              </a:ext>
            </a:extLst>
          </p:cNvPr>
          <p:cNvSpPr txBox="1">
            <a:spLocks/>
          </p:cNvSpPr>
          <p:nvPr/>
        </p:nvSpPr>
        <p:spPr>
          <a:xfrm>
            <a:off x="777159" y="5779399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If the rocket has a payload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atleast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7k kg, then there are only records of a rocket with booster version B4. </a:t>
            </a:r>
          </a:p>
        </p:txBody>
      </p:sp>
    </p:spTree>
    <p:extLst>
      <p:ext uri="{BB962C8B-B14F-4D97-AF65-F5344CB8AC3E}">
        <p14:creationId xmlns:p14="http://schemas.microsoft.com/office/powerpoint/2010/main" val="2759304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21595" y="1708302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 Decision Tree model has the highest accuracy on the training data.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Afbeelding 2">
            <a:extLst>
              <a:ext uri="{FF2B5EF4-FFF2-40B4-BE49-F238E27FC236}">
                <a16:creationId xmlns:a16="http://schemas.microsoft.com/office/drawing/2014/main" id="{473C60E4-C78A-51A0-431A-9A25BF28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7" y="1649251"/>
            <a:ext cx="6294407" cy="44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21595" y="1708302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However, on the test set, the model performs worse. If we had to pick a best model, then we pick KNN, because KNN has the highest accuracy on the test and on the training data (</a:t>
            </a:r>
            <a:r>
              <a:rPr lang="en-US" sz="2200" dirty="0">
                <a:latin typeface="Consolas"/>
              </a:rPr>
              <a:t>0.8482142857142858). 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00000"/>
              </a:solidFill>
              <a:latin typeface="Consola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Consolas"/>
              </a:rPr>
              <a:t>Training on more data is advised, since the accuracies are all very close to each other.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Afbeelding 2">
            <a:extLst>
              <a:ext uri="{FF2B5EF4-FFF2-40B4-BE49-F238E27FC236}">
                <a16:creationId xmlns:a16="http://schemas.microsoft.com/office/drawing/2014/main" id="{473C60E4-C78A-51A0-431A-9A25BF28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7" y="1649251"/>
            <a:ext cx="6294407" cy="4465270"/>
          </a:xfrm>
          <a:prstGeom prst="rect">
            <a:avLst/>
          </a:prstGeom>
        </p:spPr>
      </p:pic>
      <p:pic>
        <p:nvPicPr>
          <p:cNvPr id="3" name="Afbeelding 5">
            <a:extLst>
              <a:ext uri="{FF2B5EF4-FFF2-40B4-BE49-F238E27FC236}">
                <a16:creationId xmlns:a16="http://schemas.microsoft.com/office/drawing/2014/main" id="{CA730104-6A49-F281-A87F-5F6F7718D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6" y="1710469"/>
            <a:ext cx="6193766" cy="44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82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04653" y="1654834"/>
            <a:ext cx="4532149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confusion matrix of the KNN model shows us that we have zero False Negatives and 3 False Positives.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Afbeelding 2">
            <a:extLst>
              <a:ext uri="{FF2B5EF4-FFF2-40B4-BE49-F238E27FC236}">
                <a16:creationId xmlns:a16="http://schemas.microsoft.com/office/drawing/2014/main" id="{828F0D58-3064-5146-244E-0271F1D6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" y="1600535"/>
            <a:ext cx="5704935" cy="47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</a:rPr>
              <a:t>The objective of this Capstone project was to predict the stage 1 of a rocket of SpaceX will land </a:t>
            </a:r>
            <a:r>
              <a:rPr lang="en-US" sz="2200" dirty="0" err="1">
                <a:latin typeface="Abadi"/>
              </a:rPr>
              <a:t>succesfully</a:t>
            </a:r>
            <a:r>
              <a:rPr lang="en-US" sz="2200" dirty="0">
                <a:latin typeface="Abadi"/>
              </a:rPr>
              <a:t> or not using Exploratory Data Analysis and machine learning models. </a:t>
            </a: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</a:rPr>
              <a:t>We developed four classification models: logistic regression, SVM, decision tree and KNN. They all had similar accuracy. The models are able to be improved by training on more data.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</a:rPr>
              <a:t>We have also found that the landings success is improving over time, the orbits ES-L1, GEO, HEO, SSO have 100% success rate, that </a:t>
            </a:r>
            <a:r>
              <a:rPr lang="en-US" sz="2200" dirty="0">
                <a:ea typeface="+mn-lt"/>
                <a:cs typeface="+mn-lt"/>
              </a:rPr>
              <a:t>KSC LC-39A has the most successful launches and where the sites are located. </a:t>
            </a: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to entire repository of the Capstone 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Thank you to the IBM team for this Capstone project!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from SpaceX REST API.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from SpaceX Wikipedia page using 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Information removed that was not relevant, general data cleaning.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Performed One Hot encoding technique to relevant columns.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Built, trained and evaluated classification models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Sklearn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libraries.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54992" y="143703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badi"/>
              </a:rPr>
              <a:t>SpaceX 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/>
              </a:rPr>
              <a:t>Data collected from SpaceX REST API: </a:t>
            </a:r>
            <a:r>
              <a:rPr lang="en-US" sz="2000" dirty="0">
                <a:latin typeface="IBM Plex Mono Text"/>
                <a:hlinkClick r:id="rId4"/>
              </a:rPr>
              <a:t>https://api.spacexdata.com/v4/</a:t>
            </a:r>
            <a:r>
              <a:rPr lang="en-US" sz="2000" dirty="0">
                <a:latin typeface="IBM Plex Mono Text"/>
              </a:rPr>
              <a:t>. </a:t>
            </a:r>
            <a:r>
              <a:rPr lang="en-US" sz="2000" dirty="0">
                <a:solidFill>
                  <a:schemeClr val="tx1"/>
                </a:solidFill>
                <a:latin typeface="IBM Plex Mono Text"/>
              </a:rPr>
              <a:t>Features included </a:t>
            </a:r>
            <a:r>
              <a:rPr lang="en-US" sz="2000" dirty="0" err="1">
                <a:solidFill>
                  <a:schemeClr val="tx1"/>
                </a:solidFill>
                <a:latin typeface="IBM Plex Mono Text"/>
              </a:rPr>
              <a:t>amonst</a:t>
            </a:r>
            <a:r>
              <a:rPr lang="en-US" sz="2000" dirty="0">
                <a:solidFill>
                  <a:schemeClr val="tx1"/>
                </a:solidFill>
                <a:latin typeface="IBM Plex Mono Text"/>
              </a:rPr>
              <a:t> other things: rocket name, launchpad, payloads, cores, booster version, flight number in the form of a .Json file. We </a:t>
            </a:r>
            <a:r>
              <a:rPr lang="en-US" sz="2000" dirty="0" err="1">
                <a:solidFill>
                  <a:schemeClr val="tx1"/>
                </a:solidFill>
                <a:latin typeface="IBM Plex Mono Text"/>
              </a:rPr>
              <a:t>tranformed</a:t>
            </a:r>
            <a:r>
              <a:rPr lang="en-US" sz="2000" dirty="0">
                <a:solidFill>
                  <a:schemeClr val="tx1"/>
                </a:solidFill>
                <a:latin typeface="IBM Plex Mono Text"/>
              </a:rPr>
              <a:t> the data to a .</a:t>
            </a:r>
            <a:r>
              <a:rPr lang="en-US" sz="2000" dirty="0" err="1">
                <a:solidFill>
                  <a:schemeClr val="tx1"/>
                </a:solidFill>
                <a:latin typeface="IBM Plex Mono Text"/>
              </a:rPr>
              <a:t>DataFrame</a:t>
            </a:r>
            <a:r>
              <a:rPr lang="en-US" sz="2000" dirty="0">
                <a:solidFill>
                  <a:schemeClr val="tx1"/>
                </a:solidFill>
                <a:latin typeface="IBM Plex Mono Text"/>
              </a:rPr>
              <a:t> file (using Pandas), replaced null values and transformed the data to a .csv file (using Pandas). 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IBM Plex Mono Text"/>
              </a:rPr>
              <a:t>Web scraping SpaceX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IBM Plex Mono Text"/>
              </a:rPr>
              <a:t>Data collected from SpaceX Wikipedia page: </a:t>
            </a:r>
            <a:r>
              <a:rPr lang="en-US" sz="2000" dirty="0">
                <a:latin typeface="IBM Plex Mono Text"/>
                <a:hlinkClick r:id="rId5"/>
              </a:rPr>
              <a:t>https://en.wikipedia.org/w/index.php?title=List_of_Falcon_9_and_Falcon_Heavy_launches&amp;oldid=1027686922</a:t>
            </a:r>
            <a:r>
              <a:rPr lang="en-US" sz="2000" dirty="0">
                <a:latin typeface="IBM Plex Mono Text"/>
              </a:rPr>
              <a:t>. </a:t>
            </a:r>
            <a:r>
              <a:rPr lang="en-US" sz="2000" dirty="0">
                <a:solidFill>
                  <a:schemeClr val="tx1"/>
                </a:solidFill>
                <a:latin typeface="IBM Plex Mono Text"/>
              </a:rPr>
              <a:t>Obtained a raw HTML file containing a table on launch data. Scraped the file using the </a:t>
            </a:r>
            <a:r>
              <a:rPr lang="en-US" sz="2000" dirty="0" err="1">
                <a:solidFill>
                  <a:schemeClr val="tx1"/>
                </a:solidFill>
                <a:latin typeface="IBM Plex Mono Text"/>
              </a:rPr>
              <a:t>BeautifulSoup</a:t>
            </a:r>
            <a:r>
              <a:rPr lang="en-US" sz="2000" dirty="0">
                <a:solidFill>
                  <a:schemeClr val="tx1"/>
                </a:solidFill>
                <a:latin typeface="IBM Plex Mono Text"/>
              </a:rPr>
              <a:t> library to locate the table, and transformed the table to a .</a:t>
            </a:r>
            <a:r>
              <a:rPr lang="en-US" sz="2000" dirty="0" err="1">
                <a:solidFill>
                  <a:schemeClr val="tx1"/>
                </a:solidFill>
                <a:latin typeface="IBM Plex Mono Text"/>
              </a:rPr>
              <a:t>DataFrame</a:t>
            </a:r>
            <a:r>
              <a:rPr lang="en-US" sz="2000" dirty="0">
                <a:solidFill>
                  <a:schemeClr val="tx1"/>
                </a:solidFill>
                <a:latin typeface="IBM Plex Mono Text"/>
              </a:rPr>
              <a:t> file and consequently to a .csv file. </a:t>
            </a:r>
          </a:p>
          <a:p>
            <a:pPr marL="1143000" indent="-1143000">
              <a:lnSpc>
                <a:spcPct val="12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tx1"/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4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See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  <a:hlinkClick r:id="rId3"/>
              </a:rPr>
              <a:t>GitHub</a:t>
            </a:r>
            <a:endParaRPr lang="en-US" sz="240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F13B1E2-D6D4-6579-7C1C-603B0469F182}"/>
              </a:ext>
            </a:extLst>
          </p:cNvPr>
          <p:cNvSpPr/>
          <p:nvPr/>
        </p:nvSpPr>
        <p:spPr>
          <a:xfrm>
            <a:off x="6097835" y="2089611"/>
            <a:ext cx="1107056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812D5E2-E7E5-3511-4F93-17B2129882A0}"/>
              </a:ext>
            </a:extLst>
          </p:cNvPr>
          <p:cNvSpPr txBox="1"/>
          <p:nvPr/>
        </p:nvSpPr>
        <p:spPr>
          <a:xfrm>
            <a:off x="6058681" y="2125370"/>
            <a:ext cx="12037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Request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response</a:t>
            </a:r>
            <a:endParaRPr lang="nl-NL"/>
          </a:p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From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SpaceX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REST API URL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D55C56B-6DF4-D82D-972D-65A70156132D}"/>
              </a:ext>
            </a:extLst>
          </p:cNvPr>
          <p:cNvSpPr/>
          <p:nvPr/>
        </p:nvSpPr>
        <p:spPr>
          <a:xfrm>
            <a:off x="6127202" y="3503793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FFA79B-10BE-CEBA-AD82-997767298B83}"/>
              </a:ext>
            </a:extLst>
          </p:cNvPr>
          <p:cNvSpPr/>
          <p:nvPr/>
        </p:nvSpPr>
        <p:spPr>
          <a:xfrm>
            <a:off x="8988701" y="3501264"/>
            <a:ext cx="1092679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81B1604-28F9-8DA0-8574-A08415FC0781}"/>
              </a:ext>
            </a:extLst>
          </p:cNvPr>
          <p:cNvSpPr txBox="1"/>
          <p:nvPr/>
        </p:nvSpPr>
        <p:spPr>
          <a:xfrm>
            <a:off x="6164185" y="3639644"/>
            <a:ext cx="99081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Convert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response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to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Json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file</a:t>
            </a:r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7FF22E77-4E8E-034C-E87B-4069CE9B34B5}"/>
              </a:ext>
            </a:extLst>
          </p:cNvPr>
          <p:cNvSpPr/>
          <p:nvPr/>
        </p:nvSpPr>
        <p:spPr>
          <a:xfrm>
            <a:off x="6112825" y="4869641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8BFCB588-FF0E-20F1-AE35-7F02FCE2B888}"/>
              </a:ext>
            </a:extLst>
          </p:cNvPr>
          <p:cNvSpPr/>
          <p:nvPr/>
        </p:nvSpPr>
        <p:spPr>
          <a:xfrm>
            <a:off x="7579315" y="4869641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9583486-1505-F1B5-6C60-788F987FFE23}"/>
              </a:ext>
            </a:extLst>
          </p:cNvPr>
          <p:cNvSpPr txBox="1"/>
          <p:nvPr/>
        </p:nvSpPr>
        <p:spPr>
          <a:xfrm>
            <a:off x="6029713" y="5010355"/>
            <a:ext cx="12037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Creating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 </a:t>
            </a:r>
            <a:endParaRPr lang="nl-NL">
              <a:solidFill>
                <a:schemeClr val="bg1"/>
              </a:solidFill>
            </a:endParaRPr>
          </a:p>
          <a:p>
            <a:pPr algn="ctr"/>
            <a:r>
              <a:rPr lang="nl-NL" sz="1400" dirty="0">
                <a:solidFill>
                  <a:schemeClr val="bg1"/>
                </a:solidFill>
                <a:cs typeface="Calibri"/>
              </a:rPr>
              <a:t>Dictionary</a:t>
            </a:r>
          </a:p>
          <a:p>
            <a:pPr algn="ctr"/>
            <a:r>
              <a:rPr lang="nl-NL" sz="1400" dirty="0">
                <a:solidFill>
                  <a:schemeClr val="bg1"/>
                </a:solidFill>
                <a:cs typeface="Calibri"/>
              </a:rPr>
              <a:t>For features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E6BB4574-C684-FC85-2F37-97848C8837AF}"/>
              </a:ext>
            </a:extLst>
          </p:cNvPr>
          <p:cNvSpPr txBox="1"/>
          <p:nvPr/>
        </p:nvSpPr>
        <p:spPr>
          <a:xfrm>
            <a:off x="7515443" y="5010354"/>
            <a:ext cx="12037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Create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pandas</a:t>
            </a:r>
            <a:endParaRPr lang="nl-NL" sz="14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DataFrame</a:t>
            </a:r>
            <a:endParaRPr lang="nl-NL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E757512D-9B71-7F0A-74E4-50546B26FA0E}"/>
              </a:ext>
            </a:extLst>
          </p:cNvPr>
          <p:cNvSpPr/>
          <p:nvPr/>
        </p:nvSpPr>
        <p:spPr>
          <a:xfrm>
            <a:off x="7579314" y="3518168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34F4932C-26A0-8283-0310-D2651A621F38}"/>
              </a:ext>
            </a:extLst>
          </p:cNvPr>
          <p:cNvSpPr txBox="1"/>
          <p:nvPr/>
        </p:nvSpPr>
        <p:spPr>
          <a:xfrm>
            <a:off x="7515443" y="3670088"/>
            <a:ext cx="12037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cs typeface="Calibri"/>
              </a:rPr>
              <a:t>Filter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to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 Falcon9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launches</a:t>
            </a:r>
            <a:endParaRPr lang="nl-NL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B31ADF05-90F3-E515-073B-EBE9F4F23D18}"/>
              </a:ext>
            </a:extLst>
          </p:cNvPr>
          <p:cNvSpPr txBox="1"/>
          <p:nvPr/>
        </p:nvSpPr>
        <p:spPr>
          <a:xfrm>
            <a:off x="9073060" y="3770941"/>
            <a:ext cx="9347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>
                <a:solidFill>
                  <a:schemeClr val="bg1"/>
                </a:solidFill>
                <a:cs typeface="Calibri"/>
              </a:rPr>
              <a:t>Export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to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.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csv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file</a:t>
            </a:r>
            <a:endParaRPr lang="nl-NL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5" name="Pijl: omlaag 24">
            <a:extLst>
              <a:ext uri="{FF2B5EF4-FFF2-40B4-BE49-F238E27FC236}">
                <a16:creationId xmlns:a16="http://schemas.microsoft.com/office/drawing/2014/main" id="{88BDFAE5-CDD5-25A6-7DB2-3BC11A78661D}"/>
              </a:ext>
            </a:extLst>
          </p:cNvPr>
          <p:cNvSpPr/>
          <p:nvPr/>
        </p:nvSpPr>
        <p:spPr>
          <a:xfrm>
            <a:off x="6412566" y="3202080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Pijl: omlaag 25">
            <a:extLst>
              <a:ext uri="{FF2B5EF4-FFF2-40B4-BE49-F238E27FC236}">
                <a16:creationId xmlns:a16="http://schemas.microsoft.com/office/drawing/2014/main" id="{8DB7552C-1652-CF05-71DD-3E6486121EF8}"/>
              </a:ext>
            </a:extLst>
          </p:cNvPr>
          <p:cNvSpPr/>
          <p:nvPr/>
        </p:nvSpPr>
        <p:spPr>
          <a:xfrm>
            <a:off x="6378948" y="4591609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2CC95F5E-5835-93BF-2F30-2D6A9CCD9AC6}"/>
              </a:ext>
            </a:extLst>
          </p:cNvPr>
          <p:cNvSpPr/>
          <p:nvPr/>
        </p:nvSpPr>
        <p:spPr>
          <a:xfrm rot="-5400000">
            <a:off x="7096124" y="5219138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omlaag 27">
            <a:extLst>
              <a:ext uri="{FF2B5EF4-FFF2-40B4-BE49-F238E27FC236}">
                <a16:creationId xmlns:a16="http://schemas.microsoft.com/office/drawing/2014/main" id="{833997AB-3153-77F7-16E2-270A601EF0C0}"/>
              </a:ext>
            </a:extLst>
          </p:cNvPr>
          <p:cNvSpPr/>
          <p:nvPr/>
        </p:nvSpPr>
        <p:spPr>
          <a:xfrm rot="10800000">
            <a:off x="7813301" y="4591609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84454681-6F71-E78D-44F1-AB5117C59080}"/>
              </a:ext>
            </a:extLst>
          </p:cNvPr>
          <p:cNvSpPr/>
          <p:nvPr/>
        </p:nvSpPr>
        <p:spPr>
          <a:xfrm rot="-5400000">
            <a:off x="8564094" y="3930461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See Flowchart</a:t>
            </a:r>
            <a:endParaRPr lang="nl-NL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3431D26-1441-5A9E-FCC6-4308D2045003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9641B47-3FC0-FA79-F73D-AF6DA9432D2A}"/>
              </a:ext>
            </a:extLst>
          </p:cNvPr>
          <p:cNvSpPr/>
          <p:nvPr/>
        </p:nvSpPr>
        <p:spPr>
          <a:xfrm>
            <a:off x="6097835" y="2089611"/>
            <a:ext cx="1107056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688CED1-571D-6956-9821-C513675F5AA7}"/>
              </a:ext>
            </a:extLst>
          </p:cNvPr>
          <p:cNvSpPr txBox="1"/>
          <p:nvPr/>
        </p:nvSpPr>
        <p:spPr>
          <a:xfrm>
            <a:off x="6058681" y="2125370"/>
            <a:ext cx="120372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Request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response</a:t>
            </a:r>
            <a:endParaRPr lang="nl-NL"/>
          </a:p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From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SpaceX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Wikipedia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0339006-5E05-4DE4-C8F1-BEE278DD9101}"/>
              </a:ext>
            </a:extLst>
          </p:cNvPr>
          <p:cNvSpPr/>
          <p:nvPr/>
        </p:nvSpPr>
        <p:spPr>
          <a:xfrm>
            <a:off x="6127202" y="3503793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DB17F05-0A0C-D5C4-A450-D080C768E5B5}"/>
              </a:ext>
            </a:extLst>
          </p:cNvPr>
          <p:cNvSpPr/>
          <p:nvPr/>
        </p:nvSpPr>
        <p:spPr>
          <a:xfrm>
            <a:off x="8988701" y="3501264"/>
            <a:ext cx="1092679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F645990-0B96-422F-2EC2-E296C6E7C4F4}"/>
              </a:ext>
            </a:extLst>
          </p:cNvPr>
          <p:cNvSpPr txBox="1"/>
          <p:nvPr/>
        </p:nvSpPr>
        <p:spPr>
          <a:xfrm>
            <a:off x="6164185" y="3639644"/>
            <a:ext cx="9908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Create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HTML file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33EFF508-EEB9-5933-93FF-6D2868C03409}"/>
              </a:ext>
            </a:extLst>
          </p:cNvPr>
          <p:cNvSpPr/>
          <p:nvPr/>
        </p:nvSpPr>
        <p:spPr>
          <a:xfrm>
            <a:off x="6112825" y="4869641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E02560DC-A9FE-4B8A-5D32-4A16A445BD83}"/>
              </a:ext>
            </a:extLst>
          </p:cNvPr>
          <p:cNvSpPr/>
          <p:nvPr/>
        </p:nvSpPr>
        <p:spPr>
          <a:xfrm>
            <a:off x="7579315" y="4869641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3958995-A0C3-23A6-312C-49119851836C}"/>
              </a:ext>
            </a:extLst>
          </p:cNvPr>
          <p:cNvSpPr txBox="1"/>
          <p:nvPr/>
        </p:nvSpPr>
        <p:spPr>
          <a:xfrm>
            <a:off x="6029713" y="5010355"/>
            <a:ext cx="12037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Create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BeautifulSoup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 object</a:t>
            </a:r>
            <a:endParaRPr lang="nl-NL" dirty="0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95954F7-AC23-C2DA-BDD2-CFAA44803DBC}"/>
              </a:ext>
            </a:extLst>
          </p:cNvPr>
          <p:cNvSpPr txBox="1"/>
          <p:nvPr/>
        </p:nvSpPr>
        <p:spPr>
          <a:xfrm>
            <a:off x="7515443" y="5010354"/>
            <a:ext cx="120372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Use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function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in BS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to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find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table</a:t>
            </a:r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BC5F1DE-A2DB-7112-F561-1D8324668519}"/>
              </a:ext>
            </a:extLst>
          </p:cNvPr>
          <p:cNvSpPr/>
          <p:nvPr/>
        </p:nvSpPr>
        <p:spPr>
          <a:xfrm>
            <a:off x="7579314" y="3518168"/>
            <a:ext cx="1063924" cy="1020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F9F957E9-0E17-8763-3E28-2ED72F1F2809}"/>
              </a:ext>
            </a:extLst>
          </p:cNvPr>
          <p:cNvSpPr txBox="1"/>
          <p:nvPr/>
        </p:nvSpPr>
        <p:spPr>
          <a:xfrm>
            <a:off x="7515443" y="3670088"/>
            <a:ext cx="12037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Create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a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dictionary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A76512-4F30-0243-D28E-2234EA5BF2F5}"/>
              </a:ext>
            </a:extLst>
          </p:cNvPr>
          <p:cNvSpPr txBox="1"/>
          <p:nvPr/>
        </p:nvSpPr>
        <p:spPr>
          <a:xfrm>
            <a:off x="8882560" y="3614058"/>
            <a:ext cx="1315780" cy="9790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>
                <a:solidFill>
                  <a:schemeClr val="bg1"/>
                </a:solidFill>
                <a:cs typeface="Calibri"/>
              </a:rPr>
              <a:t>Create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DataFrame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and</a:t>
            </a:r>
          </a:p>
          <a:p>
            <a:pPr algn="ctr"/>
            <a:r>
              <a:rPr lang="nl-NL" sz="1400" dirty="0">
                <a:solidFill>
                  <a:schemeClr val="bg1"/>
                </a:solidFill>
                <a:cs typeface="Calibri"/>
              </a:rPr>
              <a:t>Export 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to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.</a:t>
            </a:r>
            <a:r>
              <a:rPr lang="nl-NL" sz="1400" dirty="0" err="1">
                <a:solidFill>
                  <a:schemeClr val="bg1"/>
                </a:solidFill>
                <a:cs typeface="Calibri"/>
              </a:rPr>
              <a:t>csv</a:t>
            </a:r>
            <a:r>
              <a:rPr lang="nl-NL" sz="1400" dirty="0">
                <a:solidFill>
                  <a:schemeClr val="bg1"/>
                </a:solidFill>
                <a:cs typeface="Calibri"/>
              </a:rPr>
              <a:t> file</a:t>
            </a:r>
            <a:endParaRPr lang="nl-NL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9" name="Pijl: omlaag 38">
            <a:extLst>
              <a:ext uri="{FF2B5EF4-FFF2-40B4-BE49-F238E27FC236}">
                <a16:creationId xmlns:a16="http://schemas.microsoft.com/office/drawing/2014/main" id="{084F80CF-BD0D-79CC-B4B7-24061A47D222}"/>
              </a:ext>
            </a:extLst>
          </p:cNvPr>
          <p:cNvSpPr/>
          <p:nvPr/>
        </p:nvSpPr>
        <p:spPr>
          <a:xfrm>
            <a:off x="6412566" y="3202080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ijl: omlaag 40">
            <a:extLst>
              <a:ext uri="{FF2B5EF4-FFF2-40B4-BE49-F238E27FC236}">
                <a16:creationId xmlns:a16="http://schemas.microsoft.com/office/drawing/2014/main" id="{9914BC58-B05F-1A00-B1AD-BAE97586B147}"/>
              </a:ext>
            </a:extLst>
          </p:cNvPr>
          <p:cNvSpPr/>
          <p:nvPr/>
        </p:nvSpPr>
        <p:spPr>
          <a:xfrm>
            <a:off x="6378948" y="4591609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28FD880F-33A9-BDBC-B4F0-76F321391506}"/>
              </a:ext>
            </a:extLst>
          </p:cNvPr>
          <p:cNvSpPr/>
          <p:nvPr/>
        </p:nvSpPr>
        <p:spPr>
          <a:xfrm rot="-5400000">
            <a:off x="7096124" y="5219138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Pijl: omlaag 44">
            <a:extLst>
              <a:ext uri="{FF2B5EF4-FFF2-40B4-BE49-F238E27FC236}">
                <a16:creationId xmlns:a16="http://schemas.microsoft.com/office/drawing/2014/main" id="{25AFFEAD-8360-B7B7-48A2-35BA753D5581}"/>
              </a:ext>
            </a:extLst>
          </p:cNvPr>
          <p:cNvSpPr/>
          <p:nvPr/>
        </p:nvSpPr>
        <p:spPr>
          <a:xfrm rot="10800000">
            <a:off x="7813301" y="4591609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Pijl: omlaag 46">
            <a:extLst>
              <a:ext uri="{FF2B5EF4-FFF2-40B4-BE49-F238E27FC236}">
                <a16:creationId xmlns:a16="http://schemas.microsoft.com/office/drawing/2014/main" id="{5E5DA4E7-3D5B-39E9-16FA-8A82E235CE6E}"/>
              </a:ext>
            </a:extLst>
          </p:cNvPr>
          <p:cNvSpPr/>
          <p:nvPr/>
        </p:nvSpPr>
        <p:spPr>
          <a:xfrm rot="-5400000">
            <a:off x="8564094" y="3930461"/>
            <a:ext cx="504264" cy="22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Breedbeeld</PresentationFormat>
  <Paragraphs>234</Paragraphs>
  <Slides>50</Slides>
  <Notes>5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50</vt:i4>
      </vt:variant>
    </vt:vector>
  </HeadingPairs>
  <TitlesOfParts>
    <vt:vector size="51" baseType="lpstr">
      <vt:lpstr>Custom Design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1202</cp:revision>
  <dcterms:created xsi:type="dcterms:W3CDTF">2021-04-29T18:58:34Z</dcterms:created>
  <dcterms:modified xsi:type="dcterms:W3CDTF">2023-02-22T13:20:41Z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